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0" r:id="rId3"/>
    <p:sldId id="331" r:id="rId4"/>
    <p:sldId id="332" r:id="rId5"/>
    <p:sldId id="333" r:id="rId6"/>
    <p:sldId id="323" r:id="rId7"/>
    <p:sldId id="334" r:id="rId8"/>
    <p:sldId id="329" r:id="rId9"/>
    <p:sldId id="327" r:id="rId10"/>
    <p:sldId id="280" r:id="rId11"/>
    <p:sldId id="324" r:id="rId12"/>
    <p:sldId id="286" r:id="rId13"/>
    <p:sldId id="328" r:id="rId14"/>
    <p:sldId id="325" r:id="rId15"/>
    <p:sldId id="343" r:id="rId16"/>
    <p:sldId id="285" r:id="rId17"/>
    <p:sldId id="292" r:id="rId18"/>
    <p:sldId id="311" r:id="rId19"/>
    <p:sldId id="294" r:id="rId20"/>
    <p:sldId id="335" r:id="rId21"/>
    <p:sldId id="336" r:id="rId22"/>
    <p:sldId id="337" r:id="rId23"/>
    <p:sldId id="338" r:id="rId24"/>
    <p:sldId id="315" r:id="rId25"/>
    <p:sldId id="303" r:id="rId26"/>
    <p:sldId id="310" r:id="rId27"/>
    <p:sldId id="316" r:id="rId28"/>
    <p:sldId id="339" r:id="rId29"/>
    <p:sldId id="306" r:id="rId30"/>
    <p:sldId id="307" r:id="rId31"/>
    <p:sldId id="341" r:id="rId32"/>
    <p:sldId id="342" r:id="rId33"/>
    <p:sldId id="34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3" autoAdjust="0"/>
    <p:restoredTop sz="94660"/>
  </p:normalViewPr>
  <p:slideViewPr>
    <p:cSldViewPr>
      <p:cViewPr varScale="1">
        <p:scale>
          <a:sx n="67" d="100"/>
          <a:sy n="67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2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6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35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7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1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73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5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53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44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4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28-Apr-17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8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66952"/>
            <a:ext cx="4572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9091" r="11314" b="5195"/>
          <a:stretch/>
        </p:blipFill>
        <p:spPr>
          <a:xfrm>
            <a:off x="381000" y="993845"/>
            <a:ext cx="3738515" cy="5483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920889"/>
            <a:ext cx="45862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 নিডোব্লাস্ট কোষ, ডিম্বাকার, গোলাকার বা লাটিম আকৃতির।</a:t>
            </a:r>
          </a:p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 একপ্রান্ত মুক্ত ও অন্যপ্রান্ত মেসোগ্লিয়া সংলগ্ন। </a:t>
            </a:r>
          </a:p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কোষগুলোর মেসোগ্লিয়া সংলগ্ন অংশটি সরু, মধ্য অংশটি চওড়া এবং মুক্ত অংশটি ক্রমশ সরু।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130314"/>
            <a:ext cx="2672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কোষ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72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35158"/>
            <a:ext cx="3048000" cy="4475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07150" y="2004244"/>
            <a:ext cx="2341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কোষ আবরণী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5529803" y="3196491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4000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2798650" y="2358187"/>
            <a:ext cx="2708500" cy="27057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 flipV="1">
            <a:off x="2831987" y="3547190"/>
            <a:ext cx="2697816" cy="3244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87129" y="4147929"/>
            <a:ext cx="1800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4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33601" y="4478695"/>
            <a:ext cx="3373549" cy="19933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কোষের দ্বিস্তর বিশিষ্ট এবং প্রোটিন ও লিপিড নির্মিত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কোষ আবরণী থাকে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3813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কোষের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অংশগুলো দেখা যাক-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আবরণীর অভ্যন্তরে দানাদার সাইটোপ্লাজমে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নিউক্লিয়াস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 অন্যান্য সকল কোষীয় অঙ্গাণু অবস্থান করে। </a:t>
            </a:r>
          </a:p>
        </p:txBody>
      </p:sp>
    </p:spTree>
    <p:extLst>
      <p:ext uri="{BB962C8B-B14F-4D97-AF65-F5344CB8AC3E}">
        <p14:creationId xmlns:p14="http://schemas.microsoft.com/office/powerpoint/2010/main" val="33795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  <p:bldP spid="16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452"/>
            <a:ext cx="3048264" cy="44809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4265" y="1892795"/>
            <a:ext cx="2341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নিমাটোসিস্ট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181395" y="1360303"/>
            <a:ext cx="1633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ক্যাপসুল 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71800" y="2246738"/>
            <a:ext cx="2768403" cy="19933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905001" y="2800071"/>
            <a:ext cx="3835202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16586" y="2446128"/>
            <a:ext cx="1117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সূত্রক </a:t>
            </a:r>
            <a:endParaRPr lang="en-US" sz="4000" dirty="0"/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2667000" y="1714246"/>
            <a:ext cx="2514395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5262703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কোষের স্ফীত মধ্যাংশের অভ্যন্তরে তরল পদার্থ ও প্যাঁচানো সূত্রক সমন্বিত ক্ষুদ্র থলিকে নিমাটোসিস্ট বলে।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" y="5570852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দুইটি অংশ রয়েছে- ক্যাপসুল ও সূত্রক।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" y="4419600"/>
            <a:ext cx="91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নিমাটোসিস্টের থলির মত তরল পদার্থযুক্ত অংশকে ক্যাপসুল বলে। এর ভিতরের তরল পদার্থকে হিপনোটক্সিন বলে।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হিপনোটক্সিন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বিষাক্ত এবং আমিষ ও ফেনল এর সমন্বয়ে গঠিত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9053" y="4876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সূত্রকটি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লম্বা, সরু ও ফাঁপা প্রকৃতির। এটি থলির সরু প্রান্তে যুক্ত থাকে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।স্বাভাবিক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অবস্থায় সূত্রকটি  থলির ভিতর প্যাঁচানো অবস্থায় থাকে।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2622" y="762000"/>
            <a:ext cx="2031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অপারকুলাম</a:t>
            </a:r>
            <a:endParaRPr lang="en-US" sz="4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057400" y="1085637"/>
            <a:ext cx="292522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73501" y="152400"/>
            <a:ext cx="1691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নিডোসিল</a:t>
            </a:r>
            <a:endParaRPr lang="en-US" sz="40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704974" y="455146"/>
            <a:ext cx="3368527" cy="142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5334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নিমাটোসিস্টের থলি ও সূত্রক একটি ঢাকনা দ্বারা ঢাকা থাকে। একে অপারকুলাম বলে।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46142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কোষের মুক্ত প্রান্তে কাঁটার মত সরু ও দৃঢ় সংবেদনশীল গঠনকে নিডোসিল বলে। এর উপর চাপ পড়লেই সূত্রক বাইরে নিক্ষিপ্ত হয়।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9053" y="-220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কোষের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আরো কিছু অংশ দেখা যাক-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9" grpId="0"/>
      <p:bldP spid="9" grpId="1"/>
      <p:bldP spid="17" grpId="0"/>
      <p:bldP spid="17" grpId="1"/>
      <p:bldP spid="18" grpId="0"/>
      <p:bldP spid="18" grpId="1"/>
      <p:bldP spid="19" grpId="0" build="p"/>
      <p:bldP spid="19" grpId="1" build="allAtOnce"/>
      <p:bldP spid="20" grpId="0"/>
      <p:bldP spid="24" grpId="0"/>
      <p:bldP spid="33" grpId="0"/>
      <p:bldP spid="33" grpId="1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228600"/>
            <a:ext cx="3352800" cy="4800599"/>
            <a:chOff x="3048000" y="990600"/>
            <a:chExt cx="4114801" cy="5638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50000" r="2346"/>
            <a:stretch/>
          </p:blipFill>
          <p:spPr>
            <a:xfrm>
              <a:off x="3048000" y="990600"/>
              <a:ext cx="4114801" cy="5638799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6286500" y="3943350"/>
              <a:ext cx="671513" cy="1457325"/>
            </a:xfrm>
            <a:custGeom>
              <a:avLst/>
              <a:gdLst>
                <a:gd name="connsiteX0" fmla="*/ 671513 w 671513"/>
                <a:gd name="connsiteY0" fmla="*/ 0 h 1457325"/>
                <a:gd name="connsiteX1" fmla="*/ 642938 w 671513"/>
                <a:gd name="connsiteY1" fmla="*/ 71438 h 1457325"/>
                <a:gd name="connsiteX2" fmla="*/ 614363 w 671513"/>
                <a:gd name="connsiteY2" fmla="*/ 200025 h 1457325"/>
                <a:gd name="connsiteX3" fmla="*/ 557213 w 671513"/>
                <a:gd name="connsiteY3" fmla="*/ 285750 h 1457325"/>
                <a:gd name="connsiteX4" fmla="*/ 500063 w 671513"/>
                <a:gd name="connsiteY4" fmla="*/ 371475 h 1457325"/>
                <a:gd name="connsiteX5" fmla="*/ 457200 w 671513"/>
                <a:gd name="connsiteY5" fmla="*/ 400050 h 1457325"/>
                <a:gd name="connsiteX6" fmla="*/ 442913 w 671513"/>
                <a:gd name="connsiteY6" fmla="*/ 442913 h 1457325"/>
                <a:gd name="connsiteX7" fmla="*/ 385763 w 671513"/>
                <a:gd name="connsiteY7" fmla="*/ 528638 h 1457325"/>
                <a:gd name="connsiteX8" fmla="*/ 314325 w 671513"/>
                <a:gd name="connsiteY8" fmla="*/ 614363 h 1457325"/>
                <a:gd name="connsiteX9" fmla="*/ 271463 w 671513"/>
                <a:gd name="connsiteY9" fmla="*/ 700088 h 1457325"/>
                <a:gd name="connsiteX10" fmla="*/ 257175 w 671513"/>
                <a:gd name="connsiteY10" fmla="*/ 742950 h 1457325"/>
                <a:gd name="connsiteX11" fmla="*/ 185738 w 671513"/>
                <a:gd name="connsiteY11" fmla="*/ 842963 h 1457325"/>
                <a:gd name="connsiteX12" fmla="*/ 171450 w 671513"/>
                <a:gd name="connsiteY12" fmla="*/ 885825 h 1457325"/>
                <a:gd name="connsiteX13" fmla="*/ 114300 w 671513"/>
                <a:gd name="connsiteY13" fmla="*/ 971550 h 1457325"/>
                <a:gd name="connsiteX14" fmla="*/ 57150 w 671513"/>
                <a:gd name="connsiteY14" fmla="*/ 1100138 h 1457325"/>
                <a:gd name="connsiteX15" fmla="*/ 42863 w 671513"/>
                <a:gd name="connsiteY15" fmla="*/ 1143000 h 1457325"/>
                <a:gd name="connsiteX16" fmla="*/ 14288 w 671513"/>
                <a:gd name="connsiteY16" fmla="*/ 1257300 h 1457325"/>
                <a:gd name="connsiteX17" fmla="*/ 0 w 671513"/>
                <a:gd name="connsiteY17" fmla="*/ 1300163 h 1457325"/>
                <a:gd name="connsiteX18" fmla="*/ 14288 w 671513"/>
                <a:gd name="connsiteY18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1513" h="1457325">
                  <a:moveTo>
                    <a:pt x="671513" y="0"/>
                  </a:moveTo>
                  <a:cubicBezTo>
                    <a:pt x="661988" y="23813"/>
                    <a:pt x="649686" y="46695"/>
                    <a:pt x="642938" y="71438"/>
                  </a:cubicBezTo>
                  <a:cubicBezTo>
                    <a:pt x="634217" y="103414"/>
                    <a:pt x="633629" y="165346"/>
                    <a:pt x="614363" y="200025"/>
                  </a:cubicBezTo>
                  <a:cubicBezTo>
                    <a:pt x="597685" y="230046"/>
                    <a:pt x="576263" y="257175"/>
                    <a:pt x="557213" y="285750"/>
                  </a:cubicBezTo>
                  <a:cubicBezTo>
                    <a:pt x="557212" y="285751"/>
                    <a:pt x="500065" y="371474"/>
                    <a:pt x="500063" y="371475"/>
                  </a:cubicBezTo>
                  <a:lnTo>
                    <a:pt x="457200" y="400050"/>
                  </a:lnTo>
                  <a:cubicBezTo>
                    <a:pt x="452438" y="414338"/>
                    <a:pt x="450227" y="429748"/>
                    <a:pt x="442913" y="442913"/>
                  </a:cubicBezTo>
                  <a:cubicBezTo>
                    <a:pt x="426235" y="472934"/>
                    <a:pt x="410047" y="504354"/>
                    <a:pt x="385763" y="528638"/>
                  </a:cubicBezTo>
                  <a:cubicBezTo>
                    <a:pt x="330758" y="583642"/>
                    <a:pt x="354108" y="554688"/>
                    <a:pt x="314325" y="614363"/>
                  </a:cubicBezTo>
                  <a:cubicBezTo>
                    <a:pt x="278417" y="722090"/>
                    <a:pt x="326853" y="589309"/>
                    <a:pt x="271463" y="700088"/>
                  </a:cubicBezTo>
                  <a:cubicBezTo>
                    <a:pt x="264728" y="713558"/>
                    <a:pt x="264647" y="729874"/>
                    <a:pt x="257175" y="742950"/>
                  </a:cubicBezTo>
                  <a:cubicBezTo>
                    <a:pt x="231285" y="788258"/>
                    <a:pt x="207853" y="798733"/>
                    <a:pt x="185738" y="842963"/>
                  </a:cubicBezTo>
                  <a:cubicBezTo>
                    <a:pt x="179003" y="856433"/>
                    <a:pt x="178764" y="872660"/>
                    <a:pt x="171450" y="885825"/>
                  </a:cubicBezTo>
                  <a:cubicBezTo>
                    <a:pt x="154771" y="915846"/>
                    <a:pt x="114300" y="971550"/>
                    <a:pt x="114300" y="971550"/>
                  </a:cubicBezTo>
                  <a:cubicBezTo>
                    <a:pt x="80295" y="1073565"/>
                    <a:pt x="102433" y="1032213"/>
                    <a:pt x="57150" y="1100138"/>
                  </a:cubicBezTo>
                  <a:cubicBezTo>
                    <a:pt x="52388" y="1114425"/>
                    <a:pt x="46826" y="1128471"/>
                    <a:pt x="42863" y="1143000"/>
                  </a:cubicBezTo>
                  <a:cubicBezTo>
                    <a:pt x="32530" y="1180889"/>
                    <a:pt x="26707" y="1220043"/>
                    <a:pt x="14288" y="1257300"/>
                  </a:cubicBezTo>
                  <a:lnTo>
                    <a:pt x="0" y="1300163"/>
                  </a:lnTo>
                  <a:cubicBezTo>
                    <a:pt x="14762" y="1447777"/>
                    <a:pt x="14288" y="1395175"/>
                    <a:pt x="14288" y="14573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48768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সুত্রকের প্রশস্ত গোড়াটিকে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শ্যাফট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 বাট বলে। </a:t>
            </a:r>
            <a:endParaRPr lang="bn-IN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বাটের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গায়ে বড় ও ছোট কাঁটা থাকে।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বড় কাঁটাকে বার্ব ও ছোট কাঁটাকে বার্বিউল বলে।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3966" y="1959114"/>
            <a:ext cx="1213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শ্যাফট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400800" y="1403332"/>
            <a:ext cx="748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বার্ব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208204" y="830715"/>
            <a:ext cx="1385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বার্বিউল</a:t>
            </a:r>
            <a:endParaRPr lang="en-US" sz="4000" dirty="0"/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1600200" y="2313057"/>
            <a:ext cx="469376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</p:cNvCxnSpPr>
          <p:nvPr/>
        </p:nvCxnSpPr>
        <p:spPr>
          <a:xfrm flipH="1">
            <a:off x="1752601" y="1184658"/>
            <a:ext cx="445560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905000" y="1757275"/>
            <a:ext cx="445560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97907" y="0"/>
            <a:ext cx="4548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কোষের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আরো কিছু অংশ দেখা যাক-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9" b="89796" l="9601" r="89855">
                        <a14:foregroundMark x1="31703" y1="45153" x2="31703" y2="45153"/>
                        <a14:foregroundMark x1="26449" y1="30357" x2="26449" y2="30357"/>
                        <a14:foregroundMark x1="25725" y1="32908" x2="25725" y2="32908"/>
                        <a14:foregroundMark x1="25362" y1="34694" x2="25362" y2="34694"/>
                        <a14:foregroundMark x1="21739" y1="73980" x2="21739" y2="73980"/>
                        <a14:foregroundMark x1="33333" y1="42092" x2="33333" y2="42092"/>
                        <a14:foregroundMark x1="25906" y1="31633" x2="25906" y2="31633"/>
                        <a14:foregroundMark x1="25362" y1="33418" x2="25362" y2="33418"/>
                        <a14:backgroundMark x1="38225" y1="50000" x2="3822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59228" b="17560"/>
          <a:stretch/>
        </p:blipFill>
        <p:spPr>
          <a:xfrm rot="180605">
            <a:off x="670871" y="484820"/>
            <a:ext cx="3505200" cy="5327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9" y="5827366"/>
            <a:ext cx="1334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ল্যাসো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31712" y="4572000"/>
            <a:ext cx="755525" cy="13290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69855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ল্যাসোঃ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নিমাটোসিস্ট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থলির নিম্নপ্রান্তে ল্যাসো নামক সূত্রক লক্ষ্য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41105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" y="1237595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সুতরাং একটি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কোষ নিম্নলিখিত অংশগুলোর সমন্বয়ে গঠিত-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কোষ আবরণী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নিমাটোসিস্ট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অপারকুলাম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নিডোসিল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ল্যাসো 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9101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কোষের কাজঃ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আত্মরক্ষায় ব্যবহৃত হয়।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খাদ্যগ্রহনে গুরুত্বপূর্ণ ভূমিকা পালন করে।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চলনে সহায়তা করে।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কোন বস্তুর সাথে আটকে রাখতে সহায়তা করে। </a:t>
            </a:r>
          </a:p>
        </p:txBody>
      </p:sp>
    </p:spTree>
    <p:extLst>
      <p:ext uri="{BB962C8B-B14F-4D97-AF65-F5344CB8AC3E}">
        <p14:creationId xmlns:p14="http://schemas.microsoft.com/office/powerpoint/2010/main" val="40431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t="-2000" r="-1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06804"/>
            <a:ext cx="6793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নিমাটোসিস্টের প্রকারভেদ</a:t>
            </a:r>
          </a:p>
        </p:txBody>
      </p:sp>
    </p:spTree>
    <p:extLst>
      <p:ext uri="{BB962C8B-B14F-4D97-AF65-F5344CB8AC3E}">
        <p14:creationId xmlns:p14="http://schemas.microsoft.com/office/powerpoint/2010/main" val="12399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9101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হাইড্রার নিমাটোসিস্ট চার প্রকার। যথা-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পেনিট্র্যান্ট বা স্টেনোটিলি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ভলভেন্ট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স্টেরিওলিন গ্লুটিন্যান্ট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স্ট্রেপটোলিন গ্লুটিন্যান্ট </a:t>
            </a:r>
          </a:p>
        </p:txBody>
      </p:sp>
    </p:spTree>
    <p:extLst>
      <p:ext uri="{BB962C8B-B14F-4D97-AF65-F5344CB8AC3E}">
        <p14:creationId xmlns:p14="http://schemas.microsoft.com/office/powerpoint/2010/main" val="36424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320" y1="21037" x2="19320" y2="21037"/>
                        <a14:foregroundMark x1="43649" y1="25648" x2="43649" y2="25648"/>
                        <a14:foregroundMark x1="83363" y1="20173" x2="83363" y2="20173"/>
                        <a14:foregroundMark x1="78891" y1="68588" x2="78891" y2="68588"/>
                        <a14:foregroundMark x1="76923" y1="54179" x2="76923" y2="54179"/>
                        <a14:foregroundMark x1="72451" y1="40922" x2="72451" y2="40922"/>
                        <a14:foregroundMark x1="69767" y1="32277" x2="69767" y2="32277"/>
                        <a14:foregroundMark x1="68157" y1="21614" x2="68157" y2="21614"/>
                        <a14:foregroundMark x1="69052" y1="26225" x2="69052" y2="26225"/>
                        <a14:foregroundMark x1="61538" y1="67147" x2="61538" y2="67147"/>
                        <a14:foregroundMark x1="59034" y1="57925" x2="59034" y2="57925"/>
                        <a14:foregroundMark x1="54919" y1="48415" x2="54919" y2="48415"/>
                        <a14:foregroundMark x1="50447" y1="40058" x2="50447" y2="40058"/>
                        <a14:foregroundMark x1="48122" y1="36023" x2="48122" y2="36023"/>
                        <a14:foregroundMark x1="41860" y1="67147" x2="41860" y2="67147"/>
                        <a14:foregroundMark x1="51521" y1="59942" x2="51521" y2="59942"/>
                        <a14:foregroundMark x1="20215" y1="74928" x2="20215" y2="74928"/>
                        <a14:foregroundMark x1="28623" y1="61383" x2="28623" y2="61383"/>
                        <a14:foregroundMark x1="30411" y1="68300" x2="30411" y2="68300"/>
                        <a14:foregroundMark x1="33631" y1="71758" x2="33631" y2="71758"/>
                        <a14:foregroundMark x1="35242" y1="77233" x2="35242" y2="77233"/>
                        <a14:foregroundMark x1="38283" y1="76081" x2="38283" y2="76081"/>
                        <a14:foregroundMark x1="32916" y1="69452" x2="32916" y2="69452"/>
                        <a14:foregroundMark x1="25403" y1="8069" x2="25403" y2="8069"/>
                        <a14:foregroundMark x1="42755" y1="8646" x2="42755" y2="8646"/>
                        <a14:foregroundMark x1="60286" y1="5764" x2="60286" y2="5764"/>
                        <a14:foregroundMark x1="84615" y1="8646" x2="84615" y2="8646"/>
                        <a14:foregroundMark x1="26118" y1="5476" x2="26118" y2="5476"/>
                        <a14:foregroundMark x1="43470" y1="5764" x2="43470" y2="5764"/>
                        <a14:foregroundMark x1="61002" y1="3746" x2="61002" y2="3746"/>
                        <a14:foregroundMark x1="85152" y1="7205" x2="85152" y2="7205"/>
                        <a14:foregroundMark x1="46869" y1="32277" x2="46869" y2="32277"/>
                        <a14:foregroundMark x1="34168" y1="74352" x2="34168" y2="74352"/>
                        <a14:foregroundMark x1="57424" y1="77233" x2="57424" y2="77233"/>
                        <a14:foregroundMark x1="56530" y1="71470" x2="56530" y2="71470"/>
                        <a14:foregroundMark x1="43113" y1="6916" x2="43113" y2="6916"/>
                        <a14:foregroundMark x1="29159" y1="52161" x2="29159" y2="52161"/>
                        <a14:foregroundMark x1="28801" y1="56484" x2="28801" y2="56484"/>
                        <a14:foregroundMark x1="28265" y1="46686" x2="28265" y2="4668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4780" r="65046" b="15000"/>
          <a:stretch/>
        </p:blipFill>
        <p:spPr>
          <a:xfrm>
            <a:off x="533400" y="17585"/>
            <a:ext cx="2586317" cy="6764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1237595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পেনিট্র্যান্ট বা স্টেনোটিলিঃ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এধরনের নিমাটোসিস্টের সূত্রকটি বেশ লম্বা এবং গোড়ার দিকে শ্যাফট, তিনটি বার্ব ও তিন সারি বার্বিউল আছে।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সূত্রকের অগ্রভাগটি উন্মুক্ত। </a:t>
            </a:r>
          </a:p>
        </p:txBody>
      </p:sp>
    </p:spTree>
    <p:extLst>
      <p:ext uri="{BB962C8B-B14F-4D97-AF65-F5344CB8AC3E}">
        <p14:creationId xmlns:p14="http://schemas.microsoft.com/office/powerpoint/2010/main" val="28467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797546"/>
            <a:ext cx="7391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 প্রকাশ দে</a:t>
            </a:r>
          </a:p>
          <a:p>
            <a:pPr algn="ctr"/>
            <a:r>
              <a:rPr lang="bn-I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অধ্যাপক</a:t>
            </a:r>
          </a:p>
          <a:p>
            <a:pPr algn="ctr"/>
            <a:r>
              <a:rPr lang="bn-I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প্রাণিবিদ্যা বিভাগ</a:t>
            </a:r>
          </a:p>
          <a:p>
            <a:pPr algn="ctr"/>
            <a:r>
              <a:rPr lang="bn-I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বাকলিয়া সরকারি কলেজ, চট্টগ্রাম</a:t>
            </a:r>
            <a:r>
              <a:rPr lang="b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5" l="26917" r="52167">
                        <a14:foregroundMark x1="36500" y1="22118" x2="36500" y2="22118"/>
                        <a14:foregroundMark x1="29667" y1="33765" x2="29667" y2="33765"/>
                        <a14:foregroundMark x1="37500" y1="9765" x2="37500" y2="9765"/>
                        <a14:foregroundMark x1="38667" y1="6471" x2="38667" y2="6471"/>
                        <a14:foregroundMark x1="36167" y1="26000" x2="36167" y2="26000"/>
                        <a14:foregroundMark x1="33000" y1="20471" x2="33000" y2="20471"/>
                        <a14:foregroundMark x1="38833" y1="25412" x2="38833" y2="25412"/>
                      </a14:backgroundRemoval>
                    </a14:imgEffect>
                  </a14:imgLayer>
                </a14:imgProps>
              </a:ext>
            </a:extLst>
          </a:blip>
          <a:srcRect l="27085" r="47917"/>
          <a:stretch/>
        </p:blipFill>
        <p:spPr>
          <a:xfrm>
            <a:off x="609600" y="76200"/>
            <a:ext cx="2397884" cy="67945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692289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ভলভেন্টঃ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 আকৃতি গোলাকার অপেক্ষাকৃত ছোট।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শ্যাফট অংশে বার্ব ও বার্বিউল থাকে না।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সুত্রকটি ছোট ও এর অগ্র প্রান্ত বদ্ধ।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নিক্ষিপ্ত অবস্থায় প্যাঁচানো থাকে। </a:t>
            </a:r>
          </a:p>
        </p:txBody>
      </p:sp>
    </p:spTree>
    <p:extLst>
      <p:ext uri="{BB962C8B-B14F-4D97-AF65-F5344CB8AC3E}">
        <p14:creationId xmlns:p14="http://schemas.microsoft.com/office/powerpoint/2010/main" val="3863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5" l="41417" r="75167">
                        <a14:foregroundMark x1="60167" y1="77882" x2="60167" y2="77882"/>
                        <a14:foregroundMark x1="68917" y1="82588" x2="68917" y2="82588"/>
                      </a14:backgroundRemoval>
                    </a14:imgEffect>
                  </a14:imgLayer>
                </a14:imgProps>
              </a:ext>
            </a:extLst>
          </a:blip>
          <a:srcRect l="41667" r="25002"/>
          <a:stretch/>
        </p:blipFill>
        <p:spPr>
          <a:xfrm>
            <a:off x="304800" y="256659"/>
            <a:ext cx="2998678" cy="63727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14478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স্টেরিওলিন গ্লুটিন্যান্টঃ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এগুলো ছোট, ডিম্বাকৃতির বা লম্বাকৃতির নিমাটোসিস্ট।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শ্যাফট অনুপস্থিত।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সূত্রক সোজা ও এর প্রান্তভাগ খোলা।</a:t>
            </a:r>
          </a:p>
        </p:txBody>
      </p:sp>
    </p:spTree>
    <p:extLst>
      <p:ext uri="{BB962C8B-B14F-4D97-AF65-F5344CB8AC3E}">
        <p14:creationId xmlns:p14="http://schemas.microsoft.com/office/powerpoint/2010/main" val="20210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790"/>
          <a:stretch/>
        </p:blipFill>
        <p:spPr>
          <a:xfrm>
            <a:off x="470492" y="228600"/>
            <a:ext cx="2729908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14478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স্ট্রেপটোলিন গ্লুটিন্যান্টঃ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এগুলো চোঙ্গাকৃতির বা ডিম্বাকৃতির নিমাটোসিস্ট।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শ্যাফট সরু।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সূত্রক সোজা ও কাঁটাযুক্ত এবং এর প্রান্তভাগ খোলা।</a:t>
            </a:r>
          </a:p>
        </p:txBody>
      </p:sp>
    </p:spTree>
    <p:extLst>
      <p:ext uri="{BB962C8B-B14F-4D97-AF65-F5344CB8AC3E}">
        <p14:creationId xmlns:p14="http://schemas.microsoft.com/office/powerpoint/2010/main" val="16643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100" y="30480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নিমাটোসিস্টের কাজ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পেনিট্র্যান্টঃ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শিকার ধরা ও আত্মরক্ষার কাজে ব্যবহৃত হয়।</a:t>
            </a:r>
          </a:p>
          <a:p>
            <a:r>
              <a:rPr lang="bn-IN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ভলভেন্টঃ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শিকার বা কোন বস্তুকে জড়িয়ে ধরার কাজে ব্যবহৃত হয়।</a:t>
            </a:r>
          </a:p>
          <a:p>
            <a:r>
              <a:rPr lang="bn-IN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স্টেরিওলিন গ্লুটিন্যান্টঃ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চলনে ও কোন বস্তুর সাথে আটকে থাকতে ব্যবহৃত হয়।</a:t>
            </a:r>
          </a:p>
          <a:p>
            <a:r>
              <a:rPr lang="bn-IN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স্ট্রেপটোলিন গ্লুটিন্যান্টঃ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চলনে ও কোন বস্তুর সাথে আটকে থাকতে ব্যবহৃত হয়। </a:t>
            </a:r>
          </a:p>
        </p:txBody>
      </p:sp>
    </p:spTree>
    <p:extLst>
      <p:ext uri="{BB962C8B-B14F-4D97-AF65-F5344CB8AC3E}">
        <p14:creationId xmlns:p14="http://schemas.microsoft.com/office/powerpoint/2010/main" val="16043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73354"/>
              </p:ext>
            </p:extLst>
          </p:nvPr>
        </p:nvGraphicFramePr>
        <p:xfrm>
          <a:off x="1981200" y="2409826"/>
          <a:ext cx="5181600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2409826"/>
                        <a:ext cx="5181600" cy="437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40517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ভিডিওটি দেখা যাক......</a:t>
            </a:r>
            <a:endParaRPr lang="bn-IN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43840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4064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নিমাটোসিস্ট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4064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4064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নিক্ষেপের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4064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4064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কৌশল</a:t>
            </a:r>
          </a:p>
        </p:txBody>
      </p:sp>
    </p:spTree>
    <p:extLst>
      <p:ext uri="{BB962C8B-B14F-4D97-AF65-F5344CB8AC3E}">
        <p14:creationId xmlns:p14="http://schemas.microsoft.com/office/powerpoint/2010/main" val="31153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3077" l="4829" r="81489">
                        <a14:foregroundMark x1="9658" y1="31154" x2="9658" y2="31154"/>
                        <a14:foregroundMark x1="28773" y1="32692" x2="28773" y2="32692"/>
                        <a14:foregroundMark x1="26761" y1="18846" x2="26761" y2="18846"/>
                        <a14:foregroundMark x1="59557" y1="28462" x2="59557" y2="28462"/>
                        <a14:foregroundMark x1="43260" y1="31923" x2="43260" y2="31923"/>
                        <a14:foregroundMark x1="13280" y1="23077" x2="13280" y2="23077"/>
                        <a14:foregroundMark x1="13280" y1="19231" x2="13280" y2="19231"/>
                        <a14:foregroundMark x1="30181" y1="23077" x2="30181" y2="23077"/>
                        <a14:foregroundMark x1="29779" y1="20769" x2="29779" y2="20769"/>
                        <a14:foregroundMark x1="72837" y1="2692" x2="72837" y2="2692"/>
                        <a14:foregroundMark x1="74245" y1="5385" x2="74245" y2="5385"/>
                        <a14:foregroundMark x1="74447" y1="10385" x2="74447" y2="10385"/>
                        <a14:foregroundMark x1="71026" y1="3077" x2="71026" y2="3077"/>
                        <a14:foregroundMark x1="64588" y1="1923" x2="64588" y2="1923"/>
                        <a14:foregroundMark x1="66197" y1="2692" x2="66197" y2="2692"/>
                        <a14:foregroundMark x1="67404" y1="3846" x2="67404" y2="3846"/>
                        <a14:foregroundMark x1="68209" y1="3846" x2="68209" y2="3846"/>
                        <a14:foregroundMark x1="69618" y1="3462" x2="69618" y2="3462"/>
                        <a14:foregroundMark x1="74245" y1="6923" x2="74245" y2="6923"/>
                        <a14:foregroundMark x1="74648" y1="8462" x2="74648" y2="8462"/>
                        <a14:foregroundMark x1="61972" y1="2308" x2="61972" y2="2308"/>
                        <a14:foregroundMark x1="43662" y1="15769" x2="43662" y2="15769"/>
                        <a14:foregroundMark x1="43662" y1="24615" x2="43662" y2="24615"/>
                        <a14:foregroundMark x1="43260" y1="23077" x2="43260" y2="23077"/>
                        <a14:foregroundMark x1="44668" y1="24231" x2="44668" y2="24231"/>
                        <a14:foregroundMark x1="71429" y1="2692" x2="71429" y2="2692"/>
                        <a14:foregroundMark x1="63783" y1="1923" x2="63783" y2="1923"/>
                        <a14:foregroundMark x1="73239" y1="3846" x2="73239" y2="3846"/>
                        <a14:foregroundMark x1="61167" y1="3846" x2="61167" y2="3846"/>
                        <a14:foregroundMark x1="10262" y1="25769" x2="10262" y2="25769"/>
                        <a14:foregroundMark x1="9457" y1="25385" x2="9457" y2="25385"/>
                        <a14:foregroundMark x1="11268" y1="25385" x2="11268" y2="25385"/>
                        <a14:backgroundMark x1="17304" y1="5769" x2="17304" y2="5769"/>
                        <a14:backgroundMark x1="22938" y1="6154" x2="22938" y2="6154"/>
                        <a14:backgroundMark x1="62978" y1="1923" x2="62978" y2="1923"/>
                        <a14:backgroundMark x1="60563" y1="3846" x2="60563" y2="3846"/>
                        <a14:backgroundMark x1="33400" y1="6154" x2="33400" y2="6154"/>
                        <a14:backgroundMark x1="41247" y1="3077" x2="41247" y2="3077"/>
                        <a14:backgroundMark x1="68813" y1="1923" x2="68813" y2="1923"/>
                        <a14:backgroundMark x1="66600" y1="26538" x2="66600" y2="26538"/>
                        <a14:backgroundMark x1="65191" y1="47692" x2="65191" y2="47692"/>
                        <a14:backgroundMark x1="69215" y1="45769" x2="69215" y2="45769"/>
                        <a14:backgroundMark x1="70624" y1="47308" x2="70624" y2="47308"/>
                        <a14:backgroundMark x1="51308" y1="48077" x2="51308" y2="48077"/>
                        <a14:backgroundMark x1="37223" y1="46923" x2="37223" y2="46923"/>
                        <a14:backgroundMark x1="28571" y1="47692" x2="28571" y2="47692"/>
                        <a14:backgroundMark x1="42857" y1="21538" x2="42857" y2="21538"/>
                        <a14:backgroundMark x1="45674" y1="21154" x2="45674" y2="2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7" r="18608" b="47692"/>
          <a:stretch/>
        </p:blipFill>
        <p:spPr>
          <a:xfrm>
            <a:off x="35891" y="1828800"/>
            <a:ext cx="9108109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4700">
            <a:off x="-1310256" y="2210117"/>
            <a:ext cx="914479" cy="60965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9200191">
            <a:off x="959939" y="47811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1151858">
            <a:off x="232830" y="48891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893" y="2132330"/>
            <a:ext cx="890093" cy="10729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146" y="5875629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-51893" y="0"/>
            <a:ext cx="21092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78021" y="0"/>
            <a:ext cx="14271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0"/>
            <a:ext cx="202166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26869" y="0"/>
            <a:ext cx="1635931" cy="684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62800" y="-9524"/>
            <a:ext cx="1981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5156 0.0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06476 0.055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4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575" y="1228397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যখন কোন খাদ্যপ্রাণী হাইড্রার কর্ষিকার কাছাকাছি আসে তখন শিকারের দেহ নিঃসৃত রাসায়নিক পদার্থের প্রভাবে নিমাটোসিস্টের প্রাচীরের পানি ভেদ্যতা বেড়ে যায়। ফলে নিমাটোসিস্টের ভিতরে পানি প্রবেশ করে। 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অবস্থায় শিকার প্রাণী নিডোসিলে চাপ দিলে বা স্পর্শ করলে অপারকুলাম খুলে সূত্রকসহ নিমাটোসিস্ট বাইরে নিক্ষিপ্ত হয়।</a:t>
            </a:r>
          </a:p>
        </p:txBody>
      </p:sp>
    </p:spTree>
    <p:extLst>
      <p:ext uri="{BB962C8B-B14F-4D97-AF65-F5344CB8AC3E}">
        <p14:creationId xmlns:p14="http://schemas.microsoft.com/office/powerpoint/2010/main" val="233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সূত্রক একবার নিক্ষিপ্ত হলে তাকে আর নিডোসাইটে ফিরিয়ে আনা যায় না।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নিমাটোসিস্ট সহ শিকার খাদ্য গহবরে চলে যায় এবং হজম হয়ে যায়।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৪৮ ঘন্টার মধ্যে ইন্টারস্টিশিয়াল কোষ থেকে নতুন নিডোসাইট কোষ সৃষ্টি হয়। </a:t>
            </a:r>
          </a:p>
        </p:txBody>
      </p:sp>
    </p:spTree>
    <p:extLst>
      <p:ext uri="{BB962C8B-B14F-4D97-AF65-F5344CB8AC3E}">
        <p14:creationId xmlns:p14="http://schemas.microsoft.com/office/powerpoint/2010/main" val="3042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48768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জীববিদ্যা ২য় পত্র</a:t>
            </a:r>
          </a:p>
          <a:p>
            <a:pPr algn="ctr"/>
            <a:r>
              <a:rPr lang="bn-IN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শ্রেণি</a:t>
            </a:r>
          </a:p>
          <a:p>
            <a:pPr algn="ctr"/>
            <a:r>
              <a:rPr lang="bn-IN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অধ্যায়</a:t>
            </a:r>
          </a:p>
          <a:p>
            <a:pPr algn="ctr"/>
            <a:r>
              <a:rPr lang="bn-I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পরিচিতি</a:t>
            </a:r>
          </a:p>
          <a:p>
            <a:pPr algn="ctr"/>
            <a:r>
              <a:rPr lang="bn-I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হাইড্রা</a:t>
            </a:r>
            <a:r>
              <a:rPr lang="bn-IN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1025" y="130314"/>
            <a:ext cx="6421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নীচের প্রশ্নগুলোর উত্তর দেওয়া যাক......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55899" y="990600"/>
            <a:ext cx="8765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কোষ রুপান্তরিত হয়ে নিডোব্লাস্ট কোষ গঠিত হয়?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95193" y="1925360"/>
            <a:ext cx="292900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গ্রন্থি কোষ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953000" y="1896546"/>
            <a:ext cx="3962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ইন্টারস্টিশিয়াল কোষ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95193" y="2785646"/>
            <a:ext cx="292900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সংবেদী কোষ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992018" y="2816779"/>
            <a:ext cx="392338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পেশী আবরণী কোষ </a:t>
            </a:r>
            <a:endParaRPr lang="en-US" sz="4000" dirty="0"/>
          </a:p>
        </p:txBody>
      </p:sp>
      <p:sp>
        <p:nvSpPr>
          <p:cNvPr id="8" name="Plus 7"/>
          <p:cNvSpPr/>
          <p:nvPr/>
        </p:nvSpPr>
        <p:spPr>
          <a:xfrm rot="2670596">
            <a:off x="2487119" y="1754190"/>
            <a:ext cx="938680" cy="938680"/>
          </a:xfrm>
          <a:prstGeom prst="mathPlus">
            <a:avLst>
              <a:gd name="adj1" fmla="val 180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 rot="2670596">
            <a:off x="2805543" y="2701381"/>
            <a:ext cx="938680" cy="938680"/>
          </a:xfrm>
          <a:prstGeom prst="mathPlus">
            <a:avLst>
              <a:gd name="adj1" fmla="val 180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 rot="2670596">
            <a:off x="4368093" y="2697937"/>
            <a:ext cx="938680" cy="938680"/>
          </a:xfrm>
          <a:prstGeom prst="mathPlus">
            <a:avLst>
              <a:gd name="adj1" fmla="val 180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2826094" flipH="1">
            <a:off x="4716345" y="1320994"/>
            <a:ext cx="548490" cy="938757"/>
          </a:xfrm>
          <a:prstGeom prst="corner">
            <a:avLst>
              <a:gd name="adj1" fmla="val 24551"/>
              <a:gd name="adj2" fmla="val 343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3950477"/>
            <a:ext cx="5848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হিপ্নোটক্সিন গঠিত হয় কি কি দ্বারা?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76200" y="4885237"/>
            <a:ext cx="33465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আমিষ ও ফেনল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5031445" y="4856423"/>
            <a:ext cx="3962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স্নেহ ও ফেনল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61241" y="5745523"/>
            <a:ext cx="335380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আমিষ ও ইথানল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5070463" y="5776656"/>
            <a:ext cx="392338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শর্করা ও ইথানল</a:t>
            </a:r>
            <a:endParaRPr lang="en-US" sz="4000" dirty="0"/>
          </a:p>
        </p:txBody>
      </p:sp>
      <p:sp>
        <p:nvSpPr>
          <p:cNvPr id="17" name="Plus 16"/>
          <p:cNvSpPr/>
          <p:nvPr/>
        </p:nvSpPr>
        <p:spPr>
          <a:xfrm rot="2670596">
            <a:off x="8017592" y="4658262"/>
            <a:ext cx="938680" cy="938680"/>
          </a:xfrm>
          <a:prstGeom prst="mathPlus">
            <a:avLst>
              <a:gd name="adj1" fmla="val 180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 rot="2670596">
            <a:off x="3150842" y="5613650"/>
            <a:ext cx="938680" cy="938680"/>
          </a:xfrm>
          <a:prstGeom prst="mathPlus">
            <a:avLst>
              <a:gd name="adj1" fmla="val 180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 rot="2670596">
            <a:off x="4446538" y="5657814"/>
            <a:ext cx="938680" cy="938680"/>
          </a:xfrm>
          <a:prstGeom prst="mathPlus">
            <a:avLst>
              <a:gd name="adj1" fmla="val 180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2826094" flipH="1">
            <a:off x="3546779" y="4535006"/>
            <a:ext cx="548490" cy="938757"/>
          </a:xfrm>
          <a:prstGeom prst="corner">
            <a:avLst>
              <a:gd name="adj1" fmla="val 24551"/>
              <a:gd name="adj2" fmla="val 343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1872" y="914400"/>
            <a:ext cx="2100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33400" y="2590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হাইড্রার খাদ্য গ্রহনে </a:t>
            </a:r>
          </a:p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</a:t>
            </a:r>
            <a:endParaRPr lang="bn-IN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ভূমিকা পালন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 -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22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1520" y="2667000"/>
            <a:ext cx="3264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953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1881" y="115669"/>
            <a:ext cx="4640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 দেখা যাক...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5100" y="1066800"/>
            <a:ext cx="3789528" cy="5488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115669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হাইড্রার কোন কোষের ছবি?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51287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হাইড্রার </a:t>
            </a:r>
          </a:p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নিডোসাইট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কোষ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684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নিডোব্লাস্ট কোষ কী তা বলতে পারবে।</a:t>
            </a:r>
          </a:p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এই কোষের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অংশ বর্ণনা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নিডোব্লাস্ট কোষের কাজ বর্ণনা করতে পারবে। </a:t>
            </a:r>
          </a:p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বিভিন্ন ধরনের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নিমাটোসিস্ট ও তাদের কাজ সম্বন্ধে বলতে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৫। সূত্রক নিক্ষেপের কৌশল বর্ণনা করতে পারবে।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17" b="74359" l="30220" r="51099"/>
                    </a14:imgEffect>
                  </a14:imgLayer>
                </a14:imgProps>
              </a:ext>
            </a:extLst>
          </a:blip>
          <a:srcRect l="30220" t="50000" r="48901" b="25091"/>
          <a:stretch/>
        </p:blipFill>
        <p:spPr>
          <a:xfrm rot="12682836">
            <a:off x="763042" y="-29018"/>
            <a:ext cx="5715000" cy="51134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0542" y="762000"/>
            <a:ext cx="1105944" cy="1447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Cnidaria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পর্বের সকল প্রাণীর এপিডার্মিসের পেশী আবরণী কোষ সমূহের মধ্যবর্তী স্থান অথবা অভ্যন্তরে যেসব বিশেষায়িত কোষ থাকে তাদের নিডোব্লাস্ট কোষ বলে।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1131957"/>
            <a:ext cx="1834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এপিডার্মিস</a:t>
            </a:r>
            <a:endParaRPr lang="en-US" sz="40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410200" y="1474857"/>
            <a:ext cx="1752600" cy="11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ar Callout 8"/>
          <p:cNvSpPr/>
          <p:nvPr/>
        </p:nvSpPr>
        <p:spPr>
          <a:xfrm>
            <a:off x="0" y="46108"/>
            <a:ext cx="2813002" cy="1085850"/>
          </a:xfrm>
          <a:prstGeom prst="wedgeRectCallout">
            <a:avLst>
              <a:gd name="adj1" fmla="val 73415"/>
              <a:gd name="adj2" fmla="val 494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পেশী আবরণী কোষ</a:t>
            </a:r>
            <a:endParaRPr lang="en-US" sz="3600"/>
          </a:p>
        </p:txBody>
      </p:sp>
      <p:sp>
        <p:nvSpPr>
          <p:cNvPr id="10" name="Rectangular Callout 9"/>
          <p:cNvSpPr/>
          <p:nvPr/>
        </p:nvSpPr>
        <p:spPr>
          <a:xfrm>
            <a:off x="4418558" y="46107"/>
            <a:ext cx="3123158" cy="827157"/>
          </a:xfrm>
          <a:prstGeom prst="wedgeRectCallout">
            <a:avLst>
              <a:gd name="adj1" fmla="val -41004"/>
              <a:gd name="adj2" fmla="val 901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পেশী আবরণী কোষ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3700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p"/>
      <p:bldP spid="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773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ইন্টারস্টিশিয়াল কোষ রূপান্তরিত হয়ে নিডোব্লাস্ট কোষ উৎপন্ন হয়।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66753"/>
            <a:ext cx="2438400" cy="229082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71800" y="1095375"/>
            <a:ext cx="3200400" cy="2362200"/>
          </a:xfrm>
          <a:prstGeom prst="rightArrow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887" y="609600"/>
            <a:ext cx="2024288" cy="29720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99" y="3698944"/>
            <a:ext cx="3581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ইন্টারস্টিশিয়াল কোষ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952250" y="3698944"/>
            <a:ext cx="2797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নিডোব্লাস্ট কোষ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30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579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Hydra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দেহের পাদচাকতি ব্যতীত দেহের সর্বত্র এসব কোষ ছড়ানো থাকে। তবে কর্ষিকাতে এদের সংখ্যা সর্বাধিক।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4605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নিডোব্লাস্ট কোষগুলো দেহকেন্দ্রের সাথে সমকোণে অবস্থান করে। </a:t>
            </a:r>
            <a:endParaRPr lang="bn-BD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748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কোষগুলো সাধারনত এককভাবে অবস্থান করে , তবে কর্ষিকায় ১</a:t>
            </a:r>
            <a:r>
              <a:rPr lang="bn-BD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-১২টি কোষ গুচ্ছাকারে থাকতে পারে। এদের গুচ্ছকে ব্যাটারি বলে।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28600" y="3124200"/>
            <a:ext cx="1524000" cy="685800"/>
          </a:xfrm>
          <a:prstGeom prst="wedgeRectCallout">
            <a:avLst>
              <a:gd name="adj1" fmla="val 63975"/>
              <a:gd name="adj2" fmla="val 833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কর্ষিকা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791200" y="5943600"/>
            <a:ext cx="2743200" cy="707886"/>
          </a:xfrm>
          <a:prstGeom prst="wedgeRectCallout">
            <a:avLst>
              <a:gd name="adj1" fmla="val -163194"/>
              <a:gd name="adj2" fmla="val -3330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নিডোব্লাস্ট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19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820</Words>
  <Application>Microsoft Office PowerPoint</Application>
  <PresentationFormat>On-screen Show (4:3)</PresentationFormat>
  <Paragraphs>132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NikoshBAN</vt:lpstr>
      <vt:lpstr>Vrinda</vt:lpstr>
      <vt:lpstr>Office Theme</vt:lpstr>
      <vt:lpstr>1_Office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JOY PRAKASH DEY</cp:lastModifiedBy>
  <cp:revision>68</cp:revision>
  <dcterms:created xsi:type="dcterms:W3CDTF">2006-08-16T00:00:00Z</dcterms:created>
  <dcterms:modified xsi:type="dcterms:W3CDTF">2017-04-28T13:16:52Z</dcterms:modified>
</cp:coreProperties>
</file>